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Montserrat"/>
      <p:regular r:id="rId12"/>
      <p:bold r:id="rId13"/>
      <p:italic r:id="rId14"/>
      <p:boldItalic r:id="rId15"/>
    </p:embeddedFont>
    <p:embeddedFont>
      <p:font typeface="La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ce58cd9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ce58cd9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ce58cd9b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ce58cd9b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ce58cd9b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ce58cd9b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ce58cd9b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ce58cd9b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4ce58cd9b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4ce58cd9b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Website: Ethan listed outline and I made HTML design and layout. A good interface can attract more people to understand this project. For example,put the team logo fixed on the top of the homepage, Set clear menu to find each subsystem immediately, made some simple animations to show the group member's email and so on. I write code in netbeans and test in Microsoft Edge Browser.</a:t>
            </a:r>
            <a:endParaRPr/>
          </a:p>
          <a:p>
            <a:pPr indent="0" lvl="0" marL="0" rtl="0" algn="l">
              <a:spcBef>
                <a:spcPts val="0"/>
              </a:spcBef>
              <a:spcAft>
                <a:spcPts val="0"/>
              </a:spcAft>
              <a:buNone/>
            </a:pPr>
            <a:r>
              <a:rPr lang="en"/>
              <a:t>I also did pressure sensor part with Lihua, This is the  circuit. A FSR pressure sensor , a 10k ohm resistance, and arduino.  The circuit is basic and simple, it just for measure the pressure value and enable to make some process.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Review 3</a:t>
            </a:r>
            <a:endParaRPr/>
          </a:p>
          <a:p>
            <a:pPr indent="0" lvl="0" marL="0" rtl="0" algn="l">
              <a:spcBef>
                <a:spcPts val="0"/>
              </a:spcBef>
              <a:spcAft>
                <a:spcPts val="0"/>
              </a:spcAft>
              <a:buNone/>
            </a:pPr>
            <a:r>
              <a:rPr lang="en"/>
              <a:t>WBS</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Aseel Yousef, Xiaohan Liu, Lihua Diao,</a:t>
            </a:r>
            <a:endParaRPr/>
          </a:p>
          <a:p>
            <a:pPr indent="0" lvl="0" marL="0" rtl="0" algn="l">
              <a:spcBef>
                <a:spcPts val="0"/>
              </a:spcBef>
              <a:spcAft>
                <a:spcPts val="0"/>
              </a:spcAft>
              <a:buNone/>
            </a:pPr>
            <a:r>
              <a:rPr lang="en"/>
              <a:t>Ethan Gage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Team Touch Base:</a:t>
            </a:r>
            <a:endParaRPr/>
          </a:p>
          <a:p>
            <a:pPr indent="0" lvl="0" marL="0" rtl="0" algn="l">
              <a:spcBef>
                <a:spcPts val="1600"/>
              </a:spcBef>
              <a:spcAft>
                <a:spcPts val="0"/>
              </a:spcAft>
              <a:buNone/>
            </a:pPr>
            <a:r>
              <a:rPr lang="en"/>
              <a:t>Adapting a passive prosthetic from the Flagstaff E-Nable chapter for active control with a feedback system. </a:t>
            </a:r>
            <a:br>
              <a:rPr lang="en"/>
            </a:br>
            <a:br>
              <a:rPr lang="en"/>
            </a:br>
            <a:r>
              <a:rPr lang="en"/>
              <a:t>Working with an ME team to split development between hardware, software, wiring, and 3D printing. </a:t>
            </a:r>
            <a:endParaRPr/>
          </a:p>
          <a:p>
            <a:pPr indent="0" lvl="0" marL="0" rtl="0" algn="l">
              <a:spcBef>
                <a:spcPts val="1600"/>
              </a:spcBef>
              <a:spcAft>
                <a:spcPts val="1600"/>
              </a:spcAft>
              <a:buNone/>
            </a:pPr>
            <a:r>
              <a:rPr lang="en"/>
              <a:t>Client: Dr. Winfree</a:t>
            </a:r>
            <a:br>
              <a:rPr lang="en"/>
            </a:br>
            <a:br>
              <a:rPr lang="en"/>
            </a:br>
            <a:r>
              <a:rPr lang="en"/>
              <a:t>GTA Mentor: Demetria</a:t>
            </a:r>
            <a:endParaRPr/>
          </a:p>
        </p:txBody>
      </p:sp>
      <p:sp>
        <p:nvSpPr>
          <p:cNvPr id="142" name="Google Shape;142;p14"/>
          <p:cNvSpPr txBox="1"/>
          <p:nvPr/>
        </p:nvSpPr>
        <p:spPr>
          <a:xfrm>
            <a:off x="8192450" y="4568875"/>
            <a:ext cx="731100" cy="4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Ethan</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15"/>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WBS Aseel</a:t>
            </a:r>
            <a:endParaRPr/>
          </a:p>
        </p:txBody>
      </p:sp>
      <p:sp>
        <p:nvSpPr>
          <p:cNvPr id="148" name="Google Shape;148;p15"/>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Pressure feedback</a:t>
            </a:r>
            <a:endParaRPr/>
          </a:p>
          <a:p>
            <a:pPr indent="-298450" lvl="1" marL="914400" rtl="0" algn="l">
              <a:spcBef>
                <a:spcPts val="0"/>
              </a:spcBef>
              <a:spcAft>
                <a:spcPts val="0"/>
              </a:spcAft>
              <a:buSzPts val="1100"/>
              <a:buChar char="○"/>
            </a:pPr>
            <a:r>
              <a:rPr lang="en"/>
              <a:t>Feedback Motor control circuit</a:t>
            </a:r>
            <a:endParaRPr/>
          </a:p>
          <a:p>
            <a:pPr indent="-298450" lvl="1" marL="914400" rtl="0" algn="l">
              <a:spcBef>
                <a:spcPts val="0"/>
              </a:spcBef>
              <a:spcAft>
                <a:spcPts val="0"/>
              </a:spcAft>
              <a:buSzPts val="1100"/>
              <a:buChar char="○"/>
            </a:pPr>
            <a:r>
              <a:rPr lang="en"/>
              <a:t>Arduino code</a:t>
            </a:r>
            <a:endParaRPr/>
          </a:p>
          <a:p>
            <a:pPr indent="-298450" lvl="1" marL="914400" rtl="0" algn="l">
              <a:spcBef>
                <a:spcPts val="0"/>
              </a:spcBef>
              <a:spcAft>
                <a:spcPts val="0"/>
              </a:spcAft>
              <a:buSzPts val="1100"/>
              <a:buChar char="○"/>
            </a:pPr>
            <a:r>
              <a:rPr lang="en"/>
              <a:t>Constricting band</a:t>
            </a:r>
            <a:endParaRPr/>
          </a:p>
          <a:p>
            <a:pPr indent="-298450" lvl="1" marL="914400" rtl="0" algn="l">
              <a:spcBef>
                <a:spcPts val="0"/>
              </a:spcBef>
              <a:spcAft>
                <a:spcPts val="0"/>
              </a:spcAft>
              <a:buSzPts val="1100"/>
              <a:buChar char="○"/>
            </a:pPr>
            <a:r>
              <a:rPr lang="en"/>
              <a:t>Servo motor</a:t>
            </a:r>
            <a:endParaRPr/>
          </a:p>
          <a:p>
            <a:pPr indent="-298450" lvl="1" marL="914400" rtl="0" algn="l">
              <a:spcBef>
                <a:spcPts val="0"/>
              </a:spcBef>
              <a:spcAft>
                <a:spcPts val="0"/>
              </a:spcAft>
              <a:buSzPts val="1100"/>
              <a:buChar char="○"/>
            </a:pPr>
            <a:r>
              <a:rPr lang="en"/>
              <a:t>Pressure sensor</a:t>
            </a:r>
            <a:endParaRPr/>
          </a:p>
          <a:p>
            <a:pPr indent="-311150" lvl="0" marL="457200" rtl="0" algn="l">
              <a:spcBef>
                <a:spcPts val="0"/>
              </a:spcBef>
              <a:spcAft>
                <a:spcPts val="0"/>
              </a:spcAft>
              <a:buSzPts val="1300"/>
              <a:buChar char="●"/>
            </a:pPr>
            <a:r>
              <a:rPr lang="en"/>
              <a:t>Servo control</a:t>
            </a:r>
            <a:endParaRPr/>
          </a:p>
          <a:p>
            <a:pPr indent="-298450" lvl="1" marL="914400" rtl="0" algn="l">
              <a:spcBef>
                <a:spcPts val="0"/>
              </a:spcBef>
              <a:spcAft>
                <a:spcPts val="0"/>
              </a:spcAft>
              <a:buSzPts val="1100"/>
              <a:buChar char="○"/>
            </a:pPr>
            <a:r>
              <a:rPr lang="en"/>
              <a:t>A </a:t>
            </a:r>
            <a:r>
              <a:rPr lang="en"/>
              <a:t>constricting</a:t>
            </a:r>
            <a:r>
              <a:rPr lang="en"/>
              <a:t> band indicates a firm grip</a:t>
            </a:r>
            <a:endParaRPr/>
          </a:p>
          <a:p>
            <a:pPr indent="-298450" lvl="1" marL="914400" rtl="0" algn="l">
              <a:spcBef>
                <a:spcPts val="0"/>
              </a:spcBef>
              <a:spcAft>
                <a:spcPts val="0"/>
              </a:spcAft>
              <a:buSzPts val="1100"/>
              <a:buChar char="○"/>
            </a:pPr>
            <a:r>
              <a:rPr lang="en"/>
              <a:t>An expanding band indicates a loose grip</a:t>
            </a:r>
            <a:endParaRPr/>
          </a:p>
          <a:p>
            <a:pPr indent="-311150" lvl="0" marL="457200" rtl="0" algn="l">
              <a:spcBef>
                <a:spcPts val="0"/>
              </a:spcBef>
              <a:spcAft>
                <a:spcPts val="0"/>
              </a:spcAft>
              <a:buSzPts val="1300"/>
              <a:buChar char="●"/>
            </a:pPr>
            <a:r>
              <a:rPr lang="en"/>
              <a:t>Finalizing the subsystem</a:t>
            </a:r>
            <a:endParaRPr/>
          </a:p>
          <a:p>
            <a:pPr indent="-298450" lvl="1" marL="914400" rtl="0" algn="l">
              <a:spcBef>
                <a:spcPts val="0"/>
              </a:spcBef>
              <a:spcAft>
                <a:spcPts val="0"/>
              </a:spcAft>
              <a:buSzPts val="1100"/>
              <a:buChar char="○"/>
            </a:pPr>
            <a:r>
              <a:rPr lang="en"/>
              <a:t>Get more pressure sensors</a:t>
            </a:r>
            <a:endParaRPr/>
          </a:p>
          <a:p>
            <a:pPr indent="-298450" lvl="1" marL="914400" rtl="0" algn="l">
              <a:spcBef>
                <a:spcPts val="0"/>
              </a:spcBef>
              <a:spcAft>
                <a:spcPts val="0"/>
              </a:spcAft>
              <a:buSzPts val="1100"/>
              <a:buChar char="○"/>
            </a:pPr>
            <a:r>
              <a:rPr lang="en"/>
              <a:t>Get the pressure sensor working</a:t>
            </a:r>
            <a:endParaRPr/>
          </a:p>
        </p:txBody>
      </p:sp>
      <p:sp>
        <p:nvSpPr>
          <p:cNvPr id="149" name="Google Shape;149;p15"/>
          <p:cNvSpPr txBox="1"/>
          <p:nvPr/>
        </p:nvSpPr>
        <p:spPr>
          <a:xfrm>
            <a:off x="8192450" y="4568875"/>
            <a:ext cx="731100" cy="4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Aseel</a:t>
            </a:r>
            <a:endParaRPr>
              <a:solidFill>
                <a:srgbClr val="FFFFFF"/>
              </a:solidFill>
            </a:endParaRPr>
          </a:p>
        </p:txBody>
      </p:sp>
      <p:pic>
        <p:nvPicPr>
          <p:cNvPr id="150" name="Google Shape;150;p15"/>
          <p:cNvPicPr preferRelativeResize="0"/>
          <p:nvPr/>
        </p:nvPicPr>
        <p:blipFill rotWithShape="1">
          <a:blip r:embed="rId3">
            <a:alphaModFix/>
          </a:blip>
          <a:srcRect b="0" l="0" r="25506" t="21004"/>
          <a:stretch/>
        </p:blipFill>
        <p:spPr>
          <a:xfrm>
            <a:off x="5748950" y="2103988"/>
            <a:ext cx="2587449" cy="1838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WBS Ethan</a:t>
            </a:r>
            <a:endParaRPr/>
          </a:p>
        </p:txBody>
      </p:sp>
      <p:sp>
        <p:nvSpPr>
          <p:cNvPr id="156" name="Google Shape;156;p16"/>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Muscle Sensor Subsystem</a:t>
            </a:r>
            <a:endParaRPr/>
          </a:p>
          <a:p>
            <a:pPr indent="-298450" lvl="1" marL="914400" rtl="0" algn="l">
              <a:spcBef>
                <a:spcPts val="0"/>
              </a:spcBef>
              <a:spcAft>
                <a:spcPts val="0"/>
              </a:spcAft>
              <a:buSzPts val="1100"/>
              <a:buChar char="○"/>
            </a:pPr>
            <a:r>
              <a:rPr lang="en"/>
              <a:t>Build and design circuit, sensor side</a:t>
            </a:r>
            <a:endParaRPr/>
          </a:p>
          <a:p>
            <a:pPr indent="-298450" lvl="1" marL="914400" rtl="0" algn="l">
              <a:spcBef>
                <a:spcPts val="0"/>
              </a:spcBef>
              <a:spcAft>
                <a:spcPts val="0"/>
              </a:spcAft>
              <a:buSzPts val="1100"/>
              <a:buChar char="○"/>
            </a:pPr>
            <a:r>
              <a:rPr lang="en"/>
              <a:t>Arduino code for Muscle Sensor </a:t>
            </a:r>
            <a:r>
              <a:rPr lang="en"/>
              <a:t>/ non-linear mapping</a:t>
            </a:r>
            <a:endParaRPr/>
          </a:p>
          <a:p>
            <a:pPr indent="-298450" lvl="1" marL="914400" rtl="0" algn="l">
              <a:spcBef>
                <a:spcPts val="0"/>
              </a:spcBef>
              <a:spcAft>
                <a:spcPts val="0"/>
              </a:spcAft>
              <a:buSzPts val="1100"/>
              <a:buChar char="○"/>
            </a:pPr>
            <a:r>
              <a:rPr lang="en"/>
              <a:t>Aseel supplies Motor Control code</a:t>
            </a:r>
            <a:br>
              <a:rPr lang="en"/>
            </a:br>
            <a:endParaRPr/>
          </a:p>
          <a:p>
            <a:pPr indent="-311150" lvl="0" marL="457200" rtl="0" algn="l">
              <a:spcBef>
                <a:spcPts val="0"/>
              </a:spcBef>
              <a:spcAft>
                <a:spcPts val="0"/>
              </a:spcAft>
              <a:buSzPts val="1300"/>
              <a:buChar char="●"/>
            </a:pPr>
            <a:r>
              <a:rPr lang="en"/>
              <a:t>Toe-to-Thumb Subsystem</a:t>
            </a:r>
            <a:endParaRPr/>
          </a:p>
          <a:p>
            <a:pPr indent="-298450" lvl="1" marL="914400" rtl="0" algn="l">
              <a:spcBef>
                <a:spcPts val="0"/>
              </a:spcBef>
              <a:spcAft>
                <a:spcPts val="0"/>
              </a:spcAft>
              <a:buSzPts val="1100"/>
              <a:buChar char="○"/>
            </a:pPr>
            <a:r>
              <a:rPr lang="en"/>
              <a:t>Circuit Design for Xbee setup,  motor side</a:t>
            </a:r>
            <a:endParaRPr/>
          </a:p>
          <a:p>
            <a:pPr indent="-298450" lvl="1" marL="914400" rtl="0" algn="l">
              <a:spcBef>
                <a:spcPts val="0"/>
              </a:spcBef>
              <a:spcAft>
                <a:spcPts val="0"/>
              </a:spcAft>
              <a:buSzPts val="1100"/>
              <a:buChar char="○"/>
            </a:pPr>
            <a:r>
              <a:rPr lang="en"/>
              <a:t>Arduino code for Xbee packet decoding</a:t>
            </a:r>
            <a:endParaRPr/>
          </a:p>
          <a:p>
            <a:pPr indent="-298450" lvl="1" marL="914400" rtl="0" algn="l">
              <a:spcBef>
                <a:spcPts val="0"/>
              </a:spcBef>
              <a:spcAft>
                <a:spcPts val="0"/>
              </a:spcAft>
              <a:buSzPts val="1100"/>
              <a:buChar char="○"/>
            </a:pPr>
            <a:r>
              <a:rPr lang="en"/>
              <a:t>XCTU Setup for XBee communication</a:t>
            </a:r>
            <a:endParaRPr/>
          </a:p>
          <a:p>
            <a:pPr indent="-298450" lvl="1" marL="914400" rtl="0" algn="l">
              <a:spcBef>
                <a:spcPts val="0"/>
              </a:spcBef>
              <a:spcAft>
                <a:spcPts val="0"/>
              </a:spcAft>
              <a:buSzPts val="1100"/>
              <a:buChar char="○"/>
            </a:pPr>
            <a:r>
              <a:rPr lang="en"/>
              <a:t>Lihua handles sensor side code/design</a:t>
            </a:r>
            <a:endParaRPr/>
          </a:p>
          <a:p>
            <a:pPr indent="-298450" lvl="1" marL="914400" rtl="0" algn="l">
              <a:spcBef>
                <a:spcPts val="0"/>
              </a:spcBef>
              <a:spcAft>
                <a:spcPts val="0"/>
              </a:spcAft>
              <a:buSzPts val="1100"/>
              <a:buChar char="○"/>
            </a:pPr>
            <a:r>
              <a:rPr lang="en"/>
              <a:t>Working with ME team for XBee communication</a:t>
            </a:r>
            <a:br>
              <a:rPr lang="en"/>
            </a:br>
            <a:endParaRPr/>
          </a:p>
          <a:p>
            <a:pPr indent="-311150" lvl="0" marL="457200" rtl="0" algn="l">
              <a:spcBef>
                <a:spcPts val="0"/>
              </a:spcBef>
              <a:spcAft>
                <a:spcPts val="0"/>
              </a:spcAft>
              <a:buSzPts val="1300"/>
              <a:buChar char="●"/>
            </a:pPr>
            <a:r>
              <a:rPr lang="en"/>
              <a:t>Capstone Website</a:t>
            </a:r>
            <a:endParaRPr/>
          </a:p>
          <a:p>
            <a:pPr indent="-298450" lvl="1" marL="914400" rtl="0" algn="l">
              <a:spcBef>
                <a:spcPts val="0"/>
              </a:spcBef>
              <a:spcAft>
                <a:spcPts val="0"/>
              </a:spcAft>
              <a:buSzPts val="1100"/>
              <a:buChar char="○"/>
            </a:pPr>
            <a:r>
              <a:rPr lang="en"/>
              <a:t>Basic outline</a:t>
            </a:r>
            <a:endParaRPr/>
          </a:p>
          <a:p>
            <a:pPr indent="-298450" lvl="1" marL="914400" rtl="0" algn="l">
              <a:spcBef>
                <a:spcPts val="0"/>
              </a:spcBef>
              <a:spcAft>
                <a:spcPts val="0"/>
              </a:spcAft>
              <a:buSzPts val="1100"/>
              <a:buChar char="○"/>
            </a:pPr>
            <a:r>
              <a:rPr lang="en"/>
              <a:t>Worked on with Xiaohan</a:t>
            </a:r>
            <a:endParaRPr/>
          </a:p>
        </p:txBody>
      </p:sp>
      <p:sp>
        <p:nvSpPr>
          <p:cNvPr id="157" name="Google Shape;157;p16"/>
          <p:cNvSpPr txBox="1"/>
          <p:nvPr/>
        </p:nvSpPr>
        <p:spPr>
          <a:xfrm>
            <a:off x="8192450" y="4568875"/>
            <a:ext cx="731100" cy="4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Ethan</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WBS Lihua</a:t>
            </a:r>
            <a:endParaRPr/>
          </a:p>
        </p:txBody>
      </p:sp>
      <p:sp>
        <p:nvSpPr>
          <p:cNvPr id="163" name="Google Shape;163;p1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Toe-to-Thumb  controls circuit</a:t>
            </a:r>
            <a:endParaRPr/>
          </a:p>
          <a:p>
            <a:pPr indent="-298450" lvl="1" marL="914400" rtl="0" algn="l">
              <a:spcBef>
                <a:spcPts val="0"/>
              </a:spcBef>
              <a:spcAft>
                <a:spcPts val="0"/>
              </a:spcAft>
              <a:buSzPts val="1100"/>
              <a:buChar char="○"/>
            </a:pPr>
            <a:r>
              <a:rPr lang="en"/>
              <a:t>Breadboard </a:t>
            </a:r>
            <a:endParaRPr/>
          </a:p>
          <a:p>
            <a:pPr indent="-298450" lvl="1" marL="914400" rtl="0" algn="l">
              <a:spcBef>
                <a:spcPts val="0"/>
              </a:spcBef>
              <a:spcAft>
                <a:spcPts val="0"/>
              </a:spcAft>
              <a:buSzPts val="1100"/>
              <a:buChar char="○"/>
            </a:pPr>
            <a:r>
              <a:rPr lang="en"/>
              <a:t>Arduino  </a:t>
            </a:r>
            <a:endParaRPr/>
          </a:p>
          <a:p>
            <a:pPr indent="-298450" lvl="1" marL="914400" rtl="0" algn="l">
              <a:spcBef>
                <a:spcPts val="0"/>
              </a:spcBef>
              <a:spcAft>
                <a:spcPts val="0"/>
              </a:spcAft>
              <a:buSzPts val="1100"/>
              <a:buChar char="○"/>
            </a:pPr>
            <a:r>
              <a:rPr lang="en"/>
              <a:t>FSR pressure sensor</a:t>
            </a:r>
            <a:endParaRPr/>
          </a:p>
          <a:p>
            <a:pPr indent="-298450" lvl="1" marL="914400" rtl="0" algn="l">
              <a:spcBef>
                <a:spcPts val="0"/>
              </a:spcBef>
              <a:spcAft>
                <a:spcPts val="0"/>
              </a:spcAft>
              <a:buSzPts val="1100"/>
              <a:buChar char="○"/>
            </a:pPr>
            <a:r>
              <a:rPr lang="en"/>
              <a:t>Resistance </a:t>
            </a:r>
            <a:endParaRPr/>
          </a:p>
          <a:p>
            <a:pPr indent="-311150" lvl="0" marL="457200" rtl="0" algn="l">
              <a:spcBef>
                <a:spcPts val="0"/>
              </a:spcBef>
              <a:spcAft>
                <a:spcPts val="0"/>
              </a:spcAft>
              <a:buSzPts val="1300"/>
              <a:buChar char="●"/>
            </a:pPr>
            <a:r>
              <a:rPr lang="en"/>
              <a:t>Toe-to-Thumb pressure sensor Arduino code</a:t>
            </a:r>
            <a:endParaRPr/>
          </a:p>
          <a:p>
            <a:pPr indent="-298450" lvl="1" marL="914400" rtl="0" algn="l">
              <a:spcBef>
                <a:spcPts val="0"/>
              </a:spcBef>
              <a:spcAft>
                <a:spcPts val="0"/>
              </a:spcAft>
              <a:buSzPts val="1100"/>
              <a:buChar char="○"/>
            </a:pPr>
            <a:r>
              <a:rPr lang="en"/>
              <a:t>Data measurement: FSR pressure sensor</a:t>
            </a:r>
            <a:endParaRPr/>
          </a:p>
          <a:p>
            <a:pPr indent="-298450" lvl="1" marL="914400" rtl="0" algn="l">
              <a:spcBef>
                <a:spcPts val="0"/>
              </a:spcBef>
              <a:spcAft>
                <a:spcPts val="0"/>
              </a:spcAft>
              <a:buSzPts val="1100"/>
              <a:buChar char="○"/>
            </a:pPr>
            <a:r>
              <a:rPr lang="en"/>
              <a:t>Data transmission: XBee (Ethan)</a:t>
            </a:r>
            <a:endParaRPr/>
          </a:p>
        </p:txBody>
      </p:sp>
      <p:sp>
        <p:nvSpPr>
          <p:cNvPr id="164" name="Google Shape;164;p17"/>
          <p:cNvSpPr txBox="1"/>
          <p:nvPr/>
        </p:nvSpPr>
        <p:spPr>
          <a:xfrm>
            <a:off x="8192450" y="4568875"/>
            <a:ext cx="731100" cy="4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Lihua</a:t>
            </a:r>
            <a:endParaRPr>
              <a:solidFill>
                <a:srgbClr val="FFFFFF"/>
              </a:solidFill>
            </a:endParaRPr>
          </a:p>
        </p:txBody>
      </p:sp>
      <p:pic>
        <p:nvPicPr>
          <p:cNvPr id="165" name="Google Shape;165;p17"/>
          <p:cNvPicPr preferRelativeResize="0"/>
          <p:nvPr/>
        </p:nvPicPr>
        <p:blipFill>
          <a:blip r:embed="rId3">
            <a:alphaModFix/>
          </a:blip>
          <a:stretch>
            <a:fillRect/>
          </a:stretch>
        </p:blipFill>
        <p:spPr>
          <a:xfrm>
            <a:off x="5558700" y="2289575"/>
            <a:ext cx="3066825" cy="1886500"/>
          </a:xfrm>
          <a:prstGeom prst="rect">
            <a:avLst/>
          </a:prstGeom>
          <a:noFill/>
          <a:ln>
            <a:noFill/>
          </a:ln>
        </p:spPr>
      </p:pic>
      <p:sp>
        <p:nvSpPr>
          <p:cNvPr id="166" name="Google Shape;166;p17"/>
          <p:cNvSpPr txBox="1"/>
          <p:nvPr/>
        </p:nvSpPr>
        <p:spPr>
          <a:xfrm>
            <a:off x="5788450" y="4176075"/>
            <a:ext cx="2403900" cy="30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Lato"/>
                <a:ea typeface="Lato"/>
                <a:cs typeface="Lato"/>
                <a:sym typeface="Lato"/>
              </a:rPr>
              <a:t>Code for fsrReading</a:t>
            </a:r>
            <a:endParaRPr>
              <a:solidFill>
                <a:srgbClr val="FFFFFF"/>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WBS Xiaohan</a:t>
            </a:r>
            <a:endParaRPr/>
          </a:p>
        </p:txBody>
      </p:sp>
      <p:sp>
        <p:nvSpPr>
          <p:cNvPr id="172" name="Google Shape;172;p18"/>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Website Outline</a:t>
            </a:r>
            <a:endParaRPr/>
          </a:p>
          <a:p>
            <a:pPr indent="-298450" lvl="1" marL="914400" rtl="0" algn="l">
              <a:spcBef>
                <a:spcPts val="0"/>
              </a:spcBef>
              <a:spcAft>
                <a:spcPts val="0"/>
              </a:spcAft>
              <a:buSzPts val="1100"/>
              <a:buChar char="○"/>
            </a:pPr>
            <a:r>
              <a:rPr lang="en"/>
              <a:t>Netbeans</a:t>
            </a:r>
            <a:endParaRPr/>
          </a:p>
          <a:p>
            <a:pPr indent="-298450" lvl="1" marL="914400" rtl="0" algn="l">
              <a:spcBef>
                <a:spcPts val="0"/>
              </a:spcBef>
              <a:spcAft>
                <a:spcPts val="0"/>
              </a:spcAft>
              <a:buSzPts val="1100"/>
              <a:buChar char="○"/>
            </a:pPr>
            <a:r>
              <a:rPr lang="en"/>
              <a:t>Worked on with  Ethan</a:t>
            </a:r>
            <a:endParaRPr/>
          </a:p>
          <a:p>
            <a:pPr indent="-311150" lvl="0" marL="457200" rtl="0" algn="l">
              <a:spcBef>
                <a:spcPts val="0"/>
              </a:spcBef>
              <a:spcAft>
                <a:spcPts val="0"/>
              </a:spcAft>
              <a:buSzPts val="1300"/>
              <a:buChar char="●"/>
            </a:pPr>
            <a:r>
              <a:rPr lang="en"/>
              <a:t>Pressure Sensor </a:t>
            </a:r>
            <a:r>
              <a:rPr lang="en"/>
              <a:t>Circuitry</a:t>
            </a:r>
            <a:r>
              <a:rPr lang="en"/>
              <a:t> for Toe to Thumb control</a:t>
            </a:r>
            <a:endParaRPr/>
          </a:p>
          <a:p>
            <a:pPr indent="-298450" lvl="1" marL="914400" rtl="0" algn="l">
              <a:spcBef>
                <a:spcPts val="0"/>
              </a:spcBef>
              <a:spcAft>
                <a:spcPts val="0"/>
              </a:spcAft>
              <a:buSzPts val="1100"/>
              <a:buChar char="○"/>
            </a:pPr>
            <a:r>
              <a:rPr lang="en"/>
              <a:t>Worked on with  Lihua</a:t>
            </a:r>
            <a:endParaRPr/>
          </a:p>
          <a:p>
            <a:pPr indent="-298450" lvl="1" marL="914400" rtl="0" algn="l">
              <a:spcBef>
                <a:spcPts val="0"/>
              </a:spcBef>
              <a:spcAft>
                <a:spcPts val="0"/>
              </a:spcAft>
              <a:buSzPts val="1100"/>
              <a:buChar char="○"/>
            </a:pPr>
            <a:r>
              <a:rPr lang="en"/>
              <a:t>Breadboard </a:t>
            </a:r>
            <a:endParaRPr/>
          </a:p>
          <a:p>
            <a:pPr indent="-298450" lvl="1" marL="914400" rtl="0" algn="l">
              <a:spcBef>
                <a:spcPts val="0"/>
              </a:spcBef>
              <a:spcAft>
                <a:spcPts val="0"/>
              </a:spcAft>
              <a:buSzPts val="1100"/>
              <a:buChar char="○"/>
            </a:pPr>
            <a:r>
              <a:rPr lang="en"/>
              <a:t>Arduino  </a:t>
            </a:r>
            <a:endParaRPr/>
          </a:p>
          <a:p>
            <a:pPr indent="-298450" lvl="1" marL="914400" rtl="0" algn="l">
              <a:spcBef>
                <a:spcPts val="0"/>
              </a:spcBef>
              <a:spcAft>
                <a:spcPts val="0"/>
              </a:spcAft>
              <a:buSzPts val="1100"/>
              <a:buChar char="○"/>
            </a:pPr>
            <a:r>
              <a:rPr lang="en"/>
              <a:t>FSR pressure sensor</a:t>
            </a:r>
            <a:endParaRPr/>
          </a:p>
          <a:p>
            <a:pPr indent="-298450" lvl="1" marL="914400" rtl="0" algn="l">
              <a:spcBef>
                <a:spcPts val="0"/>
              </a:spcBef>
              <a:spcAft>
                <a:spcPts val="0"/>
              </a:spcAft>
              <a:buSzPts val="1100"/>
              <a:buChar char="○"/>
            </a:pPr>
            <a:r>
              <a:rPr lang="en"/>
              <a:t>Resistance </a:t>
            </a:r>
            <a:endParaRPr/>
          </a:p>
        </p:txBody>
      </p:sp>
      <p:sp>
        <p:nvSpPr>
          <p:cNvPr id="173" name="Google Shape;173;p18"/>
          <p:cNvSpPr txBox="1"/>
          <p:nvPr/>
        </p:nvSpPr>
        <p:spPr>
          <a:xfrm>
            <a:off x="7946300" y="4568875"/>
            <a:ext cx="977400" cy="4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Xiaohan</a:t>
            </a:r>
            <a:endParaRPr>
              <a:solidFill>
                <a:srgbClr val="FFFFFF"/>
              </a:solidFill>
            </a:endParaRPr>
          </a:p>
        </p:txBody>
      </p:sp>
      <p:pic>
        <p:nvPicPr>
          <p:cNvPr id="174" name="Google Shape;174;p18"/>
          <p:cNvPicPr preferRelativeResize="0"/>
          <p:nvPr/>
        </p:nvPicPr>
        <p:blipFill rotWithShape="1">
          <a:blip r:embed="rId3">
            <a:alphaModFix/>
          </a:blip>
          <a:srcRect b="25389" l="0" r="0" t="0"/>
          <a:stretch/>
        </p:blipFill>
        <p:spPr>
          <a:xfrm>
            <a:off x="5894662" y="1715900"/>
            <a:ext cx="3029038" cy="217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